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1" r:id="rId3"/>
    <p:sldId id="283" r:id="rId4"/>
    <p:sldId id="286" r:id="rId5"/>
    <p:sldId id="287" r:id="rId6"/>
    <p:sldId id="274" r:id="rId7"/>
    <p:sldId id="275" r:id="rId8"/>
    <p:sldId id="276" r:id="rId9"/>
    <p:sldId id="282" r:id="rId10"/>
    <p:sldId id="280" r:id="rId11"/>
    <p:sldId id="284" r:id="rId12"/>
    <p:sldId id="285" r:id="rId13"/>
    <p:sldId id="259" r:id="rId14"/>
    <p:sldId id="260" r:id="rId15"/>
    <p:sldId id="269" r:id="rId16"/>
    <p:sldId id="261" r:id="rId17"/>
    <p:sldId id="271" r:id="rId18"/>
    <p:sldId id="273" r:id="rId19"/>
    <p:sldId id="277" r:id="rId20"/>
    <p:sldId id="262" r:id="rId21"/>
    <p:sldId id="278" r:id="rId22"/>
    <p:sldId id="279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FB0D-25F4-4B61-8081-BEC1E4B80727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89D53-19A2-4EB4-8199-EF3688D13F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FB0D-25F4-4B61-8081-BEC1E4B80727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89D53-19A2-4EB4-8199-EF3688D13F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FB0D-25F4-4B61-8081-BEC1E4B80727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89D53-19A2-4EB4-8199-EF3688D13F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FB0D-25F4-4B61-8081-BEC1E4B80727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89D53-19A2-4EB4-8199-EF3688D13F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FB0D-25F4-4B61-8081-BEC1E4B80727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89D53-19A2-4EB4-8199-EF3688D13F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FB0D-25F4-4B61-8081-BEC1E4B80727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89D53-19A2-4EB4-8199-EF3688D13F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FB0D-25F4-4B61-8081-BEC1E4B80727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89D53-19A2-4EB4-8199-EF3688D13F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FB0D-25F4-4B61-8081-BEC1E4B80727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89D53-19A2-4EB4-8199-EF3688D13F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FB0D-25F4-4B61-8081-BEC1E4B80727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89D53-19A2-4EB4-8199-EF3688D13F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FB0D-25F4-4B61-8081-BEC1E4B80727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89D53-19A2-4EB4-8199-EF3688D13F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FB0D-25F4-4B61-8081-BEC1E4B80727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89D53-19A2-4EB4-8199-EF3688D13F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6FB0D-25F4-4B61-8081-BEC1E4B80727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89D53-19A2-4EB4-8199-EF3688D13FE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plan.ru/Data2/1/4293800/4293800861.ht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docplan.ru/Data2/1/4293730/4293730773.ht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Принципы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организации и оказания экстренной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медицинской помощи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b="1" dirty="0" smtClean="0"/>
              <a:t>Формы оказания медицинской помощи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Статья 32 ФЗ № 323 выделяет следующие формы оказания медицинской помощи: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Экстренная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Медицинская помощь, оказываемая при внезапных острых заболеваниях, состояниях, обострении хронических заболеваний, опасных для жизни пациента (при несчастных случаях, травмах, отравлениях, осложнениях беременности и других состояниях и заболеваниях). </a:t>
            </a:r>
            <a:r>
              <a:rPr lang="ru-RU" dirty="0" smtClean="0"/>
              <a:t>	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Экстренную </a:t>
            </a:r>
            <a:r>
              <a:rPr lang="ru-RU" dirty="0" smtClean="0"/>
              <a:t>помощь обязаны оказывать любые медицинские организации и медицинские работники.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Неотложная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Медицинская помощь, оказываемая при внезапных острых заболеваниях, состояниях, обострении хронических заболеваний без явных признаков угрозы жизни пациента, является разновидностью первичной медико-санитарной помощи и оказывается в амбулаторных условиях и в условиях дневного стационара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 </a:t>
            </a:r>
            <a:r>
              <a:rPr lang="ru-RU" dirty="0" smtClean="0"/>
              <a:t>Для этого в структуре медицинских организаций создается служба неотложной медицинской помощи.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Плановая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Медицинская помощь, которая оказывается при проведении профилактических мероприятий, при заболеваниях и состояниях, не сопровождающихся угрозой жизни пациента, не требующих экстренной и неотложной медицинской помощи, и отсрочка оказания которой на определенное время не повлечет за собой ухудшение состояния пациента, угрозу его жизни и здоровью.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Главным критерием экстренности медицинской помощи является наличие угрожающих жизни состояний. Такие состояния перечислены в п. 6.2 приказа </a:t>
            </a:r>
            <a:r>
              <a:rPr lang="ru-RU" dirty="0" err="1" smtClean="0"/>
              <a:t>Минздравсоцразвития</a:t>
            </a:r>
            <a:r>
              <a:rPr lang="ru-RU" dirty="0" smtClean="0"/>
              <a:t> России от 24.04.2008 № 194н «Об утверждении Медицинских критериев определения степени тяжести вреда, причиненного здоровью человека» (далее – приказ № 194н):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«Вред здоровью, опасный для жизни человека, вызвавший расстройство жизненно важных функций организма человека, которое не может быть компенсировано организмом самостоятельно и обычно заканчивается смертью (далее – угрожающее жизни состояние)».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Все состояния, перечисленные в подпунктах п. 6.2, не могут быть компенсированы организмом самостоятельно и обычно заканчиваются смертью. Именно при этих состояниях медицинские организации в соответствии с п. 1 ст. 79 обязаны оказывать медицинскую помощь (независимо от того, являются ли нуждающиеся в такой помощи гражданами РФ или нет, застрахованы они в системе ОМС или нет).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п. 6.2 приказа </a:t>
            </a:r>
            <a:r>
              <a:rPr lang="ru-RU" sz="2400" dirty="0" err="1" smtClean="0"/>
              <a:t>Минздравсоцразвития</a:t>
            </a:r>
            <a:r>
              <a:rPr lang="ru-RU" sz="2400" dirty="0" smtClean="0"/>
              <a:t> России от 24.04.2008 № 194н 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92696"/>
            <a:ext cx="8964488" cy="6165304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3400" dirty="0" smtClean="0"/>
              <a:t>6.2.1. шок тяжелой (III-IV) степени;</a:t>
            </a:r>
          </a:p>
          <a:p>
            <a:pPr>
              <a:buNone/>
            </a:pPr>
            <a:r>
              <a:rPr lang="ru-RU" sz="3400" dirty="0" smtClean="0"/>
              <a:t>6.2.2. кома II-III степени различной этиологии;</a:t>
            </a:r>
          </a:p>
          <a:p>
            <a:pPr>
              <a:buNone/>
            </a:pPr>
            <a:r>
              <a:rPr lang="ru-RU" sz="3400" dirty="0" smtClean="0"/>
              <a:t>6.2.3. острая, обильная или массивная кровопотери;</a:t>
            </a:r>
          </a:p>
          <a:p>
            <a:pPr>
              <a:buNone/>
            </a:pPr>
            <a:r>
              <a:rPr lang="ru-RU" sz="3400" dirty="0" smtClean="0"/>
              <a:t>6.2.4. острая сердечная и (или) сосудистая недостаточность тяжелой степени, или тяжелая степень нарушения мозгового кровообращения;</a:t>
            </a:r>
          </a:p>
          <a:p>
            <a:pPr>
              <a:buNone/>
            </a:pPr>
            <a:r>
              <a:rPr lang="ru-RU" sz="3400" dirty="0" smtClean="0"/>
              <a:t>6.2.5. острая почечная или острая печеночная, или острая надпочечниковая недостаточность тяжелой степени, или острый </a:t>
            </a:r>
            <a:r>
              <a:rPr lang="ru-RU" sz="3400" dirty="0" err="1" smtClean="0"/>
              <a:t>панкреонекроз</a:t>
            </a:r>
            <a:r>
              <a:rPr lang="ru-RU" sz="3400" dirty="0" smtClean="0"/>
              <a:t>;</a:t>
            </a:r>
          </a:p>
          <a:p>
            <a:pPr>
              <a:buNone/>
            </a:pPr>
            <a:r>
              <a:rPr lang="ru-RU" sz="3400" dirty="0" smtClean="0"/>
              <a:t>6.2.6. острая дыхательная недостаточность тяжелой степени;</a:t>
            </a:r>
          </a:p>
          <a:p>
            <a:pPr>
              <a:buNone/>
            </a:pPr>
            <a:r>
              <a:rPr lang="ru-RU" sz="3400" dirty="0" smtClean="0"/>
              <a:t>6.2.7. гнойно-септическое состояние: сепсис или перитонит, или гнойный плеврит, или флегмона;</a:t>
            </a:r>
          </a:p>
          <a:p>
            <a:pPr>
              <a:buNone/>
            </a:pPr>
            <a:r>
              <a:rPr lang="ru-RU" sz="3400" dirty="0" smtClean="0"/>
              <a:t>6.2.8. расстройство регионального и (или) органного кровообращения, приводящее к инфаркту внутреннего органа или гангрене конечности; эмболия (газовая, жировая, тканевая, или тромбоэмболии) сосудов головного мозга или легких;</a:t>
            </a:r>
          </a:p>
          <a:p>
            <a:pPr>
              <a:buNone/>
            </a:pPr>
            <a:r>
              <a:rPr lang="ru-RU" sz="3400" dirty="0" smtClean="0"/>
              <a:t>6.2.9. острое отравление химическими и биологическими веществами медицинского и немедицинского применения, в том числе наркотиками или психотропными средствами, или снотворными средствами, или препаратами, действующими преимущественно на </a:t>
            </a:r>
            <a:r>
              <a:rPr lang="ru-RU" sz="3400" dirty="0" err="1" smtClean="0"/>
              <a:t>сердечно-сосудистую</a:t>
            </a:r>
            <a:r>
              <a:rPr lang="ru-RU" sz="3400" dirty="0" smtClean="0"/>
              <a:t> систему, или алкоголем и его суррогатами, или техническими жидкостями, или токсическими металлами, или токсическими газами, или пищевое отравление, вызвавшее угрожающее жизни состояние, приведенное в пунктах 6.2.1-6.2.8 Медицинских критериев;</a:t>
            </a:r>
          </a:p>
          <a:p>
            <a:pPr>
              <a:buNone/>
            </a:pPr>
            <a:r>
              <a:rPr lang="ru-RU" sz="3400" dirty="0" smtClean="0"/>
              <a:t>6.2.10. различные виды механической асфиксии; последствия общего воздействия высокой или низкой температуры (тепловой удар, солнечный удар, общее перегревание, переохлаждение организма); последствия воздействия высокого или низкого атмосферного давления (баротравма, кессонная болезнь); последствия воздействия технического или атмосферного электричества (</a:t>
            </a:r>
            <a:r>
              <a:rPr lang="ru-RU" sz="3400" dirty="0" err="1" smtClean="0"/>
              <a:t>электротравма</a:t>
            </a:r>
            <a:r>
              <a:rPr lang="ru-RU" sz="3400" dirty="0" smtClean="0"/>
              <a:t>); последствия других форм неблагоприятного воздействия (обезвоживание, истощение, перенапряжение организма), вызвавшие угрожающее жизни состояние, приведенное в пунктах 6.2.1-6.2.8 Медицинских критериев.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>
              <a:buNone/>
            </a:pPr>
            <a:r>
              <a:rPr lang="ru-RU" dirty="0" smtClean="0"/>
              <a:t>	Цели оказания неотложной медицинской помощи уменьшение выраженности факторов, определяющих развитие критического состояния ( боль, кровотечение, асфиксия, раневая инфекция и проч.);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устранение расстройств, угрожающих жизни ;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поддержание функций дыхания и кровообращения простейшими приемами и методами ;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подготовка при необходимости к дальнейшей госпитализации.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Неотложная медицинская помощь при критическом состоянии и риске его развития может оказываться в объеме :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первой медицинской помощи ;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доврачебной помощи ;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врачебной неотложной помощи ;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неотложных мероприятий квалифицированной медицинской помощи ;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неотложных мероприятий специализированной медицинской помощи.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Догоспитальный</a:t>
            </a:r>
            <a:r>
              <a:rPr lang="ru-RU" dirty="0" smtClean="0"/>
              <a:t> этап </a:t>
            </a:r>
            <a:r>
              <a:rPr lang="en-US" dirty="0" smtClean="0"/>
              <a:t> </a:t>
            </a:r>
            <a:r>
              <a:rPr lang="ru-RU" dirty="0" smtClean="0"/>
              <a:t>и Госпитальный этап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 В соответствии с частью 1 статьи 31 </a:t>
            </a:r>
            <a:r>
              <a:rPr lang="ru-RU" u="sng" dirty="0" smtClean="0">
                <a:hlinkClick r:id="rId2" tooltip="Федеральный закон 323-ФЗ Об основах охраны здоровья граждан в Российской Федерации"/>
              </a:rPr>
              <a:t>Федерального закона от 21 ноября 2011 г. № 323-ФЗ</a:t>
            </a:r>
            <a:r>
              <a:rPr lang="ru-RU" dirty="0" smtClean="0"/>
              <a:t> "Об основах охраны здоровья граждан в Российской Федерации" (Собрание законодательства Российской Федерации, 2011, № 48, ст. 6724) (далее - </a:t>
            </a:r>
            <a:r>
              <a:rPr lang="ru-RU" u="sng" dirty="0" smtClean="0">
                <a:hlinkClick r:id="rId2" tooltip="Федеральный закон 323-ФЗ Об основах охраны здоровья граждан в Российской Федерации"/>
              </a:rPr>
              <a:t>Федеральный закон от 21 ноября 2011 г. № 323-ФЗ</a:t>
            </a:r>
            <a:r>
              <a:rPr lang="ru-RU" dirty="0" smtClean="0"/>
              <a:t>) первая помощь до оказания медицинской помощи оказывается гражданам при несчастных случаях, травмах, отравлениях и других состояниях и заболеваниях, угрожающих их жизни и здоровью, лицами, обязанными оказывать первую помощь в соответствии с федеральным законом или со специальным правилом и имеющими соответствующую подготовку, в том числе сотрудниками органов внутренних дел Российской Федерации, сотрудниками, военнослужащими и работниками Государственной противопожарной службы, спасателями аварийно-спасательных формирований и аварийно-спасательных служб. В соответствии с частью 4 статьи 31 </a:t>
            </a:r>
            <a:r>
              <a:rPr lang="ru-RU" u="sng" dirty="0" smtClean="0">
                <a:hlinkClick r:id="rId2" tooltip="Федеральный закон 323-ФЗ Об основах охраны здоровья граждан в Российской Федерации"/>
              </a:rPr>
              <a:t>Федерального закона от 21 ноября 2011 г. № 323-ФЗ</a:t>
            </a:r>
            <a:r>
              <a:rPr lang="ru-RU" dirty="0" smtClean="0"/>
              <a:t> водители транспортных средств и другие лица вправе оказывать первую помощь при наличии соответствующей подготовки и (или) навыков.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Приказ Министерства здравоохранения и социального развития РФ </a:t>
            </a:r>
            <a:r>
              <a:rPr lang="ru-RU" dirty="0" smtClean="0"/>
              <a:t>477 </a:t>
            </a:r>
            <a:r>
              <a:rPr lang="ru-RU" dirty="0" err="1" smtClean="0"/>
              <a:t>н</a:t>
            </a:r>
            <a:r>
              <a:rPr lang="ru-RU" dirty="0" smtClean="0"/>
              <a:t> от </a:t>
            </a:r>
            <a:r>
              <a:rPr lang="ru-RU" b="1" dirty="0" err="1" smtClean="0"/>
              <a:t>от</a:t>
            </a:r>
            <a:r>
              <a:rPr lang="ru-RU" b="1" dirty="0" smtClean="0"/>
              <a:t> 4 мая 2012 г. </a:t>
            </a:r>
            <a:r>
              <a:rPr lang="ru-RU" dirty="0" smtClean="0"/>
              <a:t> «Об утверждении перечня состояний, при которых оказывается первая помощь, и перечня мероприятий по оказанию первой помощи» </a:t>
            </a:r>
          </a:p>
          <a:p>
            <a:pPr>
              <a:buNone/>
            </a:pPr>
            <a:r>
              <a:rPr lang="ru-RU" dirty="0" smtClean="0"/>
              <a:t>1. Отсутствие сознания.</a:t>
            </a:r>
          </a:p>
          <a:p>
            <a:pPr>
              <a:buNone/>
            </a:pPr>
            <a:r>
              <a:rPr lang="ru-RU" dirty="0" smtClean="0"/>
              <a:t> 2. Остановка дыхания и кровообращения.</a:t>
            </a:r>
          </a:p>
          <a:p>
            <a:pPr>
              <a:buNone/>
            </a:pPr>
            <a:r>
              <a:rPr lang="ru-RU" dirty="0" smtClean="0"/>
              <a:t> 3. Наружные кровотечения. </a:t>
            </a:r>
          </a:p>
          <a:p>
            <a:pPr>
              <a:buNone/>
            </a:pPr>
            <a:r>
              <a:rPr lang="ru-RU" dirty="0" smtClean="0"/>
              <a:t>4. Инородные тела верхних дыхательных путей.</a:t>
            </a:r>
          </a:p>
          <a:p>
            <a:pPr>
              <a:buNone/>
            </a:pPr>
            <a:r>
              <a:rPr lang="ru-RU" dirty="0" smtClean="0"/>
              <a:t> 5. Травмы различных областей тела.</a:t>
            </a:r>
          </a:p>
          <a:p>
            <a:pPr>
              <a:buNone/>
            </a:pPr>
            <a:r>
              <a:rPr lang="ru-RU" dirty="0" smtClean="0"/>
              <a:t> 6. Ожоги, эффекты воздействия высоких температур, теплового излучения. </a:t>
            </a:r>
          </a:p>
          <a:p>
            <a:pPr>
              <a:buNone/>
            </a:pPr>
            <a:r>
              <a:rPr lang="ru-RU" dirty="0" smtClean="0"/>
              <a:t>7. Отморожение и другие эффекты воздействия низких температур. </a:t>
            </a:r>
          </a:p>
          <a:p>
            <a:pPr>
              <a:buNone/>
            </a:pPr>
            <a:r>
              <a:rPr lang="ru-RU" dirty="0" smtClean="0"/>
              <a:t>8. Отравления.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ru-RU" b="1" dirty="0" smtClean="0"/>
              <a:t>Перечень мероприятий по оказанию первой помощи</a:t>
            </a:r>
          </a:p>
          <a:p>
            <a:pPr>
              <a:buNone/>
            </a:pPr>
            <a:r>
              <a:rPr lang="ru-RU" b="1" dirty="0" smtClean="0"/>
              <a:t>1. Мероприятия по оценке обстановки и обеспечению безопасных условий для оказания первой помощи:</a:t>
            </a:r>
          </a:p>
          <a:p>
            <a:pPr>
              <a:buNone/>
            </a:pPr>
            <a:r>
              <a:rPr lang="ru-RU" dirty="0" smtClean="0"/>
              <a:t>	1) определение угрожающих факторов для собственной жизни и здоровья;</a:t>
            </a:r>
          </a:p>
          <a:p>
            <a:pPr>
              <a:buNone/>
            </a:pPr>
            <a:r>
              <a:rPr lang="ru-RU" dirty="0" smtClean="0"/>
              <a:t>2) определение угрожающих факторов для жизни и здоровья пострадавшего;</a:t>
            </a:r>
          </a:p>
          <a:p>
            <a:pPr>
              <a:buNone/>
            </a:pPr>
            <a:r>
              <a:rPr lang="ru-RU" dirty="0" smtClean="0"/>
              <a:t>3) устранение угрожающих факторов для жизни и здоровья;</a:t>
            </a:r>
          </a:p>
          <a:p>
            <a:pPr>
              <a:buNone/>
            </a:pPr>
            <a:r>
              <a:rPr lang="ru-RU" dirty="0" smtClean="0"/>
              <a:t>4) прекращение действия повреждающих факторов на пострадавшего;</a:t>
            </a:r>
          </a:p>
          <a:p>
            <a:pPr>
              <a:buNone/>
            </a:pPr>
            <a:r>
              <a:rPr lang="ru-RU" dirty="0" smtClean="0"/>
              <a:t>5) оценка количества пострадавших;</a:t>
            </a:r>
          </a:p>
          <a:p>
            <a:pPr>
              <a:buNone/>
            </a:pPr>
            <a:r>
              <a:rPr lang="ru-RU" dirty="0" smtClean="0"/>
              <a:t>6) извлечение пострадавшего из транспортного средства или других труднодоступных мест;</a:t>
            </a:r>
          </a:p>
          <a:p>
            <a:pPr>
              <a:buNone/>
            </a:pPr>
            <a:r>
              <a:rPr lang="ru-RU" dirty="0" smtClean="0"/>
              <a:t>7) перемещение пострадавшего.</a:t>
            </a:r>
          </a:p>
          <a:p>
            <a:pPr>
              <a:buNone/>
            </a:pPr>
            <a:r>
              <a:rPr lang="ru-RU" b="1" dirty="0" smtClean="0"/>
              <a:t>2. Вызов скорой медицинской помощи, других специальных служб, сотрудники которых обязаны оказывать первую помощь в соответствии с федеральным законом или со специальным правилом.</a:t>
            </a:r>
          </a:p>
          <a:p>
            <a:pPr>
              <a:buNone/>
            </a:pPr>
            <a:r>
              <a:rPr lang="ru-RU" b="1" dirty="0" smtClean="0"/>
              <a:t>3. Определение наличия сознания у пострадавшего.</a:t>
            </a:r>
          </a:p>
          <a:p>
            <a:pPr>
              <a:buNone/>
            </a:pPr>
            <a:r>
              <a:rPr lang="ru-RU" b="1" dirty="0" smtClean="0"/>
              <a:t>4. Мероприятия по восстановлению проходимости дыхательных путей и определению признаков жизни у пострадавшего:</a:t>
            </a:r>
          </a:p>
          <a:p>
            <a:pPr>
              <a:buNone/>
            </a:pPr>
            <a:r>
              <a:rPr lang="ru-RU" dirty="0" smtClean="0"/>
              <a:t>1) запрокидывание головы с подъемом подбородка;</a:t>
            </a:r>
          </a:p>
          <a:p>
            <a:pPr>
              <a:buNone/>
            </a:pPr>
            <a:r>
              <a:rPr lang="ru-RU" dirty="0" smtClean="0"/>
              <a:t>2) выдвижение нижней челюсти;</a:t>
            </a:r>
          </a:p>
          <a:p>
            <a:pPr>
              <a:buNone/>
            </a:pPr>
            <a:r>
              <a:rPr lang="ru-RU" dirty="0" smtClean="0"/>
              <a:t>3) определение наличия дыхания с помощью слуха, зрения и осязания;</a:t>
            </a:r>
          </a:p>
          <a:p>
            <a:pPr>
              <a:buNone/>
            </a:pPr>
            <a:r>
              <a:rPr lang="ru-RU" dirty="0" smtClean="0"/>
              <a:t>4) определение наличия кровообращения, проверка пульса на магистральных артериях.</a:t>
            </a:r>
          </a:p>
          <a:p>
            <a:pPr>
              <a:buNone/>
            </a:pPr>
            <a:r>
              <a:rPr lang="ru-RU" dirty="0" smtClean="0"/>
              <a:t>5. Мероприятия по проведению сердечно-легочной реанимации до появления признаков жизни:</a:t>
            </a:r>
          </a:p>
          <a:p>
            <a:pPr>
              <a:buNone/>
            </a:pPr>
            <a:r>
              <a:rPr lang="ru-RU" dirty="0" smtClean="0"/>
              <a:t>1) давление руками на грудину пострадавшего;</a:t>
            </a:r>
          </a:p>
          <a:p>
            <a:pPr>
              <a:buNone/>
            </a:pPr>
            <a:r>
              <a:rPr lang="ru-RU" dirty="0" smtClean="0"/>
              <a:t>2) искусственное дыхание "Рот ко рту";</a:t>
            </a:r>
          </a:p>
          <a:p>
            <a:pPr>
              <a:buNone/>
            </a:pPr>
            <a:r>
              <a:rPr lang="ru-RU" dirty="0" smtClean="0"/>
              <a:t>3) искусственное дыхание "Рот к носу";</a:t>
            </a:r>
          </a:p>
          <a:p>
            <a:pPr>
              <a:buNone/>
            </a:pPr>
            <a:r>
              <a:rPr lang="ru-RU" dirty="0" smtClean="0"/>
              <a:t>4) искусственное дыхание с использованием устройства для искусственного дыхания</a:t>
            </a:r>
            <a:r>
              <a:rPr lang="ru-RU" u="sng" dirty="0" smtClean="0">
                <a:hlinkClick r:id="rId2" tooltip="Сноска 2"/>
              </a:rPr>
              <a:t>*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6. Мероприятия по поддержанию проходимости дыхательных путей:</a:t>
            </a:r>
          </a:p>
          <a:p>
            <a:pPr>
              <a:buNone/>
            </a:pPr>
            <a:r>
              <a:rPr lang="ru-RU" dirty="0" smtClean="0"/>
              <a:t>1) придание устойчивого бокового положения;</a:t>
            </a:r>
          </a:p>
          <a:p>
            <a:pPr>
              <a:buNone/>
            </a:pPr>
            <a:r>
              <a:rPr lang="ru-RU" dirty="0" smtClean="0"/>
              <a:t>2) запрокидывание головы с подъемом подбородка;</a:t>
            </a:r>
          </a:p>
          <a:p>
            <a:pPr>
              <a:buNone/>
            </a:pPr>
            <a:r>
              <a:rPr lang="ru-RU" dirty="0" smtClean="0"/>
              <a:t>3) выдвижение нижней челюсти.</a:t>
            </a:r>
          </a:p>
          <a:p>
            <a:pPr>
              <a:buNone/>
            </a:pPr>
            <a:r>
              <a:rPr lang="ru-RU" dirty="0" smtClean="0"/>
              <a:t>7. Мероприятия по обзорному осмотру пострадавшего и временной остановке наружного кровотечения: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76672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продолжение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638132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dirty="0" smtClean="0"/>
              <a:t>7. Мероприятия по обзорному осмотру пострадавшего и временной остановке наружного кровотечения:</a:t>
            </a:r>
          </a:p>
          <a:p>
            <a:pPr>
              <a:buNone/>
            </a:pPr>
            <a:r>
              <a:rPr lang="ru-RU" sz="1600" dirty="0" smtClean="0"/>
              <a:t>1) обзорный осмотр пострадавшего на наличие кровотечений;</a:t>
            </a:r>
          </a:p>
          <a:p>
            <a:pPr>
              <a:buNone/>
            </a:pPr>
            <a:r>
              <a:rPr lang="ru-RU" sz="1600" dirty="0" smtClean="0"/>
              <a:t>2) пальцевое прижатие артерии;</a:t>
            </a:r>
          </a:p>
          <a:p>
            <a:pPr>
              <a:buNone/>
            </a:pPr>
            <a:r>
              <a:rPr lang="ru-RU" sz="1600" dirty="0" smtClean="0"/>
              <a:t>3) наложение жгута;</a:t>
            </a:r>
          </a:p>
          <a:p>
            <a:pPr>
              <a:buNone/>
            </a:pPr>
            <a:r>
              <a:rPr lang="ru-RU" sz="1600" dirty="0" smtClean="0"/>
              <a:t>4) максимальное сгибание конечности в суставе;</a:t>
            </a:r>
          </a:p>
          <a:p>
            <a:pPr>
              <a:buNone/>
            </a:pPr>
            <a:r>
              <a:rPr lang="ru-RU" sz="1600" dirty="0" smtClean="0"/>
              <a:t>5) прямое давление на рану;</a:t>
            </a:r>
          </a:p>
          <a:p>
            <a:pPr>
              <a:buNone/>
            </a:pPr>
            <a:r>
              <a:rPr lang="ru-RU" sz="1600" dirty="0" smtClean="0"/>
              <a:t>6) наложение давящей повязки.</a:t>
            </a:r>
          </a:p>
          <a:p>
            <a:pPr>
              <a:buNone/>
            </a:pPr>
            <a:r>
              <a:rPr lang="ru-RU" sz="1600" dirty="0" smtClean="0"/>
              <a:t>8. Мероприятия по подробному осмотру пострадавшего в целях выявления признаков травм, отравлений и других состояний, угрожающих его жизни и здоровью, и по оказанию первой помощи в случае выявления указанных состояний:</a:t>
            </a:r>
          </a:p>
          <a:p>
            <a:pPr>
              <a:buNone/>
            </a:pPr>
            <a:r>
              <a:rPr lang="ru-RU" sz="1600" dirty="0" smtClean="0"/>
              <a:t>1) проведение осмотра головы;</a:t>
            </a:r>
          </a:p>
          <a:p>
            <a:pPr>
              <a:buNone/>
            </a:pPr>
            <a:r>
              <a:rPr lang="ru-RU" sz="1600" dirty="0" smtClean="0"/>
              <a:t>2) проведение осмотра шеи;</a:t>
            </a:r>
          </a:p>
          <a:p>
            <a:pPr>
              <a:buNone/>
            </a:pPr>
            <a:r>
              <a:rPr lang="ru-RU" sz="1600" dirty="0" smtClean="0"/>
              <a:t>3) проведение осмотра груди;</a:t>
            </a:r>
          </a:p>
          <a:p>
            <a:pPr>
              <a:buNone/>
            </a:pPr>
            <a:r>
              <a:rPr lang="ru-RU" sz="1600" dirty="0" smtClean="0"/>
              <a:t>4) проведение осмотра спины;</a:t>
            </a:r>
          </a:p>
          <a:p>
            <a:pPr>
              <a:buNone/>
            </a:pPr>
            <a:r>
              <a:rPr lang="ru-RU" sz="1600" dirty="0" smtClean="0"/>
              <a:t>5) проведение осмотра живота и таза;</a:t>
            </a:r>
          </a:p>
          <a:p>
            <a:pPr>
              <a:buNone/>
            </a:pPr>
            <a:r>
              <a:rPr lang="ru-RU" sz="1600" dirty="0" smtClean="0"/>
              <a:t>6) проведение осмотра конечностей;</a:t>
            </a:r>
          </a:p>
          <a:p>
            <a:pPr>
              <a:buNone/>
            </a:pPr>
            <a:r>
              <a:rPr lang="ru-RU" sz="1600" dirty="0" smtClean="0"/>
              <a:t>7) наложение повязок при травмах различных областей тела, в том числе </a:t>
            </a:r>
            <a:r>
              <a:rPr lang="ru-RU" sz="1600" dirty="0" err="1" smtClean="0"/>
              <a:t>окклюзионной</a:t>
            </a:r>
            <a:r>
              <a:rPr lang="ru-RU" sz="1600" dirty="0" smtClean="0"/>
              <a:t> (герметизирующей) при ранении грудной клетки;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продолжение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8) проведение иммобилизации (с помощью подручных средств, </a:t>
            </a:r>
            <a:r>
              <a:rPr lang="ru-RU" dirty="0" err="1" smtClean="0"/>
              <a:t>аутоиммобилизация</a:t>
            </a:r>
            <a:r>
              <a:rPr lang="ru-RU" dirty="0" smtClean="0"/>
              <a:t>, с использованием изделий медицинского назначения);</a:t>
            </a:r>
          </a:p>
          <a:p>
            <a:pPr>
              <a:buNone/>
            </a:pPr>
            <a:r>
              <a:rPr lang="ru-RU" dirty="0" smtClean="0"/>
              <a:t>9) фиксация шейного отдела позвоночника (вручную, подручными средствами, с использованием изделий медицинского назначения);</a:t>
            </a:r>
          </a:p>
          <a:p>
            <a:pPr>
              <a:buNone/>
            </a:pPr>
            <a:r>
              <a:rPr lang="ru-RU" dirty="0" smtClean="0"/>
              <a:t>10) прекращение воздействия опасных химических веществ на пострадавшего (промывание желудка путем приема воды и вызывания рвоты, удаление с поврежденной поверхности и промывание поврежденной поверхности проточной водой);</a:t>
            </a:r>
          </a:p>
          <a:p>
            <a:pPr>
              <a:buNone/>
            </a:pPr>
            <a:r>
              <a:rPr lang="ru-RU" dirty="0" smtClean="0"/>
              <a:t>11) местное охлаждение при травмах, термических ожогах и иных воздействиях высоких температур или теплового излучения;</a:t>
            </a:r>
          </a:p>
          <a:p>
            <a:pPr>
              <a:buNone/>
            </a:pPr>
            <a:r>
              <a:rPr lang="ru-RU" dirty="0" smtClean="0"/>
              <a:t>12) термоизоляция при отморожениях и других эффектах воздействия низких температур.</a:t>
            </a:r>
          </a:p>
          <a:p>
            <a:pPr>
              <a:buNone/>
            </a:pPr>
            <a:r>
              <a:rPr lang="ru-RU" dirty="0" smtClean="0"/>
              <a:t>9. Придание пострадавшему оптимального положения тела.</a:t>
            </a:r>
          </a:p>
          <a:p>
            <a:pPr>
              <a:buNone/>
            </a:pPr>
            <a:r>
              <a:rPr lang="ru-RU" dirty="0" smtClean="0"/>
              <a:t>10. Контроль состояния пострадавшего (сознание, дыхание, кровообращение) и оказание психологической поддержки.</a:t>
            </a:r>
          </a:p>
          <a:p>
            <a:pPr>
              <a:buNone/>
            </a:pPr>
            <a:r>
              <a:rPr lang="ru-RU" dirty="0" smtClean="0"/>
              <a:t>11. Передача пострадавшего бригаде скорой медицинской помощи, другим специальным службам, сотрудники которых обязаны оказывать первую помощь в соответствии с федеральным законом или со специальным правилом.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Нормативные правовые документы регламентирующие организацию оказания экстренной и неотложной медицинской помощи в РФ </a:t>
            </a: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/>
          <a:lstStyle/>
          <a:p>
            <a:pPr>
              <a:buNone/>
            </a:pPr>
            <a:r>
              <a:rPr lang="ru-RU" sz="2000" dirty="0" smtClean="0"/>
              <a:t>1.  Конституция Российской Федерации  (Принята всенародным голосованием 12 декабря 1993 года с     изменениями, одобренными в ходе общероссийского голосования 1 июля 2020 года);</a:t>
            </a:r>
          </a:p>
          <a:p>
            <a:pPr>
              <a:buNone/>
            </a:pPr>
            <a:r>
              <a:rPr lang="ru-RU" sz="2000" dirty="0" smtClean="0"/>
              <a:t>2.</a:t>
            </a:r>
            <a:r>
              <a:rPr lang="ru-RU" sz="2000" b="1" dirty="0" smtClean="0"/>
              <a:t> </a:t>
            </a:r>
            <a:r>
              <a:rPr lang="ru-RU" sz="2000" dirty="0" smtClean="0"/>
              <a:t>Уголовный кодекс Российской Федерации от 13.06.1996 N 63-ФЗ в последней редакции, действующей с 12.07.2021 год;</a:t>
            </a:r>
          </a:p>
          <a:p>
            <a:pPr>
              <a:buNone/>
            </a:pPr>
            <a:r>
              <a:rPr lang="ru-RU" sz="2000" dirty="0" smtClean="0"/>
              <a:t>3. Федеральный закон "Об основах охраны здоровья граждан в Российской Федерации" от 21.11.2011 N 323-ФЗ.</a:t>
            </a:r>
          </a:p>
          <a:p>
            <a:pPr>
              <a:buNone/>
            </a:pPr>
            <a:r>
              <a:rPr lang="ru-RU" sz="2000" dirty="0" smtClean="0"/>
              <a:t>4.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Федеральный закон  « О защите населения и территорий от чрезвычайных ситуаций природного и техногенного характера » </a:t>
            </a:r>
            <a:r>
              <a:rPr lang="ru-RU" sz="2000" dirty="0" smtClean="0"/>
              <a:t>от 21.12.1994 N 68-ФЗ (последняя редакция);</a:t>
            </a:r>
          </a:p>
          <a:p>
            <a:pPr>
              <a:buNone/>
            </a:pPr>
            <a:r>
              <a:rPr lang="ru-RU" sz="2000" dirty="0" smtClean="0"/>
              <a:t>5. Приказ Министерства здравоохранения и социального развития РФ от 24 апреля 2008 г. N 194н "Об утверждении Медицинских критериев определения степени тяжести вреда, причиненного здоровью человека".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</a:t>
            </a:r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требования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 Готовность к оказанию неотложной медицинской помощи в должном объёме 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Укомплектованность оборудованием, инструментами и лекарственными средствами.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Медицинский персонал должен владеть необходимыми манипуляциями, уметь работать с аппаратурой, знать дозы, показания и противопоказания к применению основных лекарственных средств.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Знакомиться с работой аппаратуры и читать справочники нужно заранее, а не в неотложной ситуации.</a:t>
            </a:r>
          </a:p>
          <a:p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8165592" y="616530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Помнить о собственной безопасности !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Пациент может оказаться инфицированным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   ( ВИЧ, гепатиты, туберкулёз и др.).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Место, где оказывается неотложная помощь, может быть опасным ( отравляющие вещества, радиация, криминальные конфликты и др.).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Неправильное поведение или ошибки при оказании неотложной помощи могут явиться поводом для судебного преследования.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>
              <a:buNone/>
            </a:pPr>
            <a:r>
              <a:rPr lang="ru-RU" dirty="0" smtClean="0"/>
              <a:t>Спасибо за внимание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По данным ВОЗ, если экстренную помощь оказывают несвоевременно или неправильно, то в первые минуты погибает 20 – 25% тяжело пострадавших, а в течение часа ещё 30%. </a:t>
            </a:r>
            <a:endParaRPr lang="en-US" sz="3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Согласно Федеральному закону 68 « О защите населения и территорий от чрезвычайных ситуаций природного и техногенного характера » (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статья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19. Обязанности граждан в области защиты населений и территорий от ЧС ), граждане РФ обязаны « Изучать основные способы защиты населения и территорий от чрезвычайных ситуаций, приёмы оказания первой помощи пострадавшим, правила охраны жизни людей на водных объектах, правила пользования коллективными и индивидуальными средствами защиты, постоянно совершенствовать свои знания и практические навыки в указанной области » ( в редакции Федерального закона от ФЗ ).</a:t>
            </a:r>
            <a:endParaRPr lang="en-US" sz="3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За неоказание помощи  предусмотрено уголовное наказание ( статья 124. « Неоказание помощи больному » и статья 125. « Оставление в опасности » Уголовного кодекса Российской Федерации ).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ru-RU" smtClean="0"/>
          </a:p>
          <a:p>
            <a:pPr>
              <a:buFont typeface="Wingdings" pitchFamily="2" charset="2"/>
              <a:buChar char="Ø"/>
            </a:pPr>
            <a:r>
              <a:rPr lang="ru-RU" smtClean="0"/>
              <a:t>Экстренная </a:t>
            </a:r>
            <a:r>
              <a:rPr lang="ru-RU" dirty="0" smtClean="0"/>
              <a:t>медицинская помощь - это медицинская помощь, которую оказывают работники системы экстренной медицинской помощи по неотложным организационных, диагностических и лечебных мероприятий, направленных на спасение и сохранение жизни человека в неотложном состоянии и минимизации последствий такого состояния на здоровье.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0"/>
            <a:ext cx="8964488" cy="6858000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На сегодня в мире существует международная классификация экстренной медицинской помощи , которая делится на следующие группы: 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BLS </a:t>
            </a:r>
            <a:r>
              <a:rPr lang="ru-RU" dirty="0" smtClean="0"/>
              <a:t>(</a:t>
            </a:r>
            <a:r>
              <a:rPr lang="ru-RU" dirty="0" err="1" smtClean="0"/>
              <a:t>Basic</a:t>
            </a:r>
            <a:r>
              <a:rPr lang="ru-RU" dirty="0" smtClean="0"/>
              <a:t> </a:t>
            </a:r>
            <a:r>
              <a:rPr lang="ru-RU" dirty="0" err="1" smtClean="0"/>
              <a:t>Life</a:t>
            </a:r>
            <a:r>
              <a:rPr lang="ru-RU" dirty="0" smtClean="0"/>
              <a:t> </a:t>
            </a:r>
            <a:r>
              <a:rPr lang="ru-RU" dirty="0" err="1" smtClean="0"/>
              <a:t>Support</a:t>
            </a:r>
            <a:r>
              <a:rPr lang="ru-RU" dirty="0" smtClean="0"/>
              <a:t>) - базовая поддержка жизнедеятельности - комплекс мероприятий для поддержания или восстановления жизнедеятельности организма во внебольничных условиях, а также до прибытия бригады</a:t>
            </a:r>
            <a:r>
              <a:rPr lang="ru-RU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dirty="0" smtClean="0"/>
              <a:t>ILS (</a:t>
            </a:r>
            <a:r>
              <a:rPr lang="ru-RU" dirty="0" err="1" smtClean="0"/>
              <a:t>Immediate</a:t>
            </a:r>
            <a:r>
              <a:rPr lang="ru-RU" dirty="0" smtClean="0"/>
              <a:t> </a:t>
            </a:r>
            <a:r>
              <a:rPr lang="ru-RU" dirty="0" err="1" smtClean="0"/>
              <a:t>Life</a:t>
            </a:r>
            <a:r>
              <a:rPr lang="ru-RU" dirty="0" smtClean="0"/>
              <a:t> </a:t>
            </a:r>
            <a:r>
              <a:rPr lang="ru-RU" dirty="0" err="1" smtClean="0"/>
              <a:t>Support</a:t>
            </a:r>
            <a:r>
              <a:rPr lang="ru-RU" dirty="0" smtClean="0"/>
              <a:t>) - оказания неотложной медицинской помощи при состояниях, угрожающих жизни человека, дежурным врачом больницы (врачом БЕ (Ш) МД, амбулатории общей практики - семейной медицины, кабинета поликлиники, в т. </a:t>
            </a:r>
            <a:r>
              <a:rPr lang="ru-RU" dirty="0" smtClean="0"/>
              <a:t>ч. стоматологической</a:t>
            </a:r>
            <a:r>
              <a:rPr lang="ru-RU" dirty="0" smtClean="0"/>
              <a:t>, частного стоматологического кабинета , аптеки лечебного учреждения) до прибытия специалистов специализированной реанимационной помощи; 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ALS </a:t>
            </a:r>
            <a:r>
              <a:rPr lang="ru-RU" dirty="0" smtClean="0"/>
              <a:t>(</a:t>
            </a:r>
            <a:r>
              <a:rPr lang="ru-RU" dirty="0" err="1" smtClean="0"/>
              <a:t>Advance</a:t>
            </a:r>
            <a:r>
              <a:rPr lang="ru-RU" dirty="0" smtClean="0"/>
              <a:t> </a:t>
            </a:r>
            <a:r>
              <a:rPr lang="ru-RU" dirty="0" err="1" smtClean="0"/>
              <a:t>Life</a:t>
            </a:r>
            <a:r>
              <a:rPr lang="ru-RU" dirty="0" smtClean="0"/>
              <a:t> </a:t>
            </a:r>
            <a:r>
              <a:rPr lang="ru-RU" dirty="0" err="1" smtClean="0"/>
              <a:t>Support</a:t>
            </a:r>
            <a:r>
              <a:rPr lang="ru-RU" dirty="0" smtClean="0"/>
              <a:t>) - это специализированные реанимационные мероприятия. 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Врачебную </a:t>
            </a:r>
            <a:r>
              <a:rPr lang="ru-RU" dirty="0" smtClean="0"/>
              <a:t>медицинскую (</a:t>
            </a:r>
            <a:r>
              <a:rPr lang="ru-RU" dirty="0" err="1" smtClean="0"/>
              <a:t>догоспитальном</a:t>
            </a:r>
            <a:r>
              <a:rPr lang="ru-RU" dirty="0" smtClean="0"/>
              <a:t>) помощь - оказывают врачебные бригады, которые располагают необходимой аппаратурой, инструментарий, медикаменты и т.д. и обладают теоретическими знаниями и практическими навыками по оказанию квалифицированной экстренной </a:t>
            </a:r>
            <a:r>
              <a:rPr lang="ru-RU" dirty="0" err="1" smtClean="0"/>
              <a:t>догоспитальной</a:t>
            </a:r>
            <a:r>
              <a:rPr lang="ru-RU" dirty="0" smtClean="0"/>
              <a:t> медицинской помощи.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smtClean="0"/>
              <a:t>Статья 41 Конституции России в действующей редакции на 2020 год: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1. Каждый имеет право на охрану здоровья и медицинскую помощь. Медицинская помощь в государственных и муниципальных учреждениях здравоохранения оказывается гражданам бесплатно за счет средств соответствующего бюджета, страховых взносов, других поступлений.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2. В Российской Федерации финансируются федеральные программы охраны и укрепления здоровья населения, принимаются меры по развитию государственной, муниципальной, частной систем здравоохранения, поощряется деятельность, способствующая укреплению здоровья человека, развитию физической культуры и спорта, экологическому и санитарно-эпидемиологическому благополучию.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3. Сокрытие должностными лицами фактов и обстоятельств, создающих угрозу для жизни и здоровья людей, влечет за собой ответственность в соответствии с федеральным законом.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dirty="0" smtClean="0"/>
              <a:t>	Комментарий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smtClean="0"/>
              <a:t>к ст. 41 Конституции Российской Федерации Понятие охраны здоровья, право на которую гарантировано комментируемой статьей, детализировано Основами законодательства РФ об охране здоровья граждан от 22 июля 1993 года № 5487-1.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	В соответствии со статьей 1 Основ, охрана здоровья граждан -это совокупность мер политического, экономического, правового, социального, культурного, научного, медицинского, санитарно-гигиенического и противоэпидемического характера, направленных на сохранение и укрепление физического и психического здоровья каждого человека, поддержание его долголетней активной жизни, предоставление ему медицинской помощи в случае утраты здоровья. 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продолжения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rmAutofit fontScale="32500" lnSpcReduction="20000"/>
          </a:bodyPr>
          <a:lstStyle/>
          <a:p>
            <a:pPr algn="ctr">
              <a:buNone/>
            </a:pPr>
            <a:r>
              <a:rPr lang="ru-RU" sz="6200" b="1" dirty="0" smtClean="0"/>
              <a:t>Основными принципами охраны здоровья граждан являются: </a:t>
            </a:r>
          </a:p>
          <a:p>
            <a:pPr>
              <a:buNone/>
            </a:pPr>
            <a:r>
              <a:rPr lang="ru-RU" sz="6200" dirty="0" smtClean="0"/>
              <a:t>1) соблюдение прав человека и гражданина в области охраны здоровья и обеспечение связанных с этими правами государственных гарантий; </a:t>
            </a:r>
          </a:p>
          <a:p>
            <a:pPr>
              <a:buNone/>
            </a:pPr>
            <a:r>
              <a:rPr lang="ru-RU" sz="6200" dirty="0" smtClean="0"/>
              <a:t>2) приоритет профилактических мер в области охраны здоровья граждан; </a:t>
            </a:r>
          </a:p>
          <a:p>
            <a:pPr>
              <a:buNone/>
            </a:pPr>
            <a:r>
              <a:rPr lang="ru-RU" sz="6200" dirty="0" smtClean="0"/>
              <a:t>3) доступность медико-социальной помощи; </a:t>
            </a:r>
          </a:p>
          <a:p>
            <a:pPr>
              <a:buNone/>
            </a:pPr>
            <a:r>
              <a:rPr lang="ru-RU" sz="6200" dirty="0" smtClean="0"/>
              <a:t>4) социальная защищенность граждан в случае утраты здоровья; </a:t>
            </a:r>
          </a:p>
          <a:p>
            <a:pPr>
              <a:buNone/>
            </a:pPr>
            <a:r>
              <a:rPr lang="ru-RU" sz="6200" dirty="0" smtClean="0"/>
              <a:t>5) ответственность органов государственной власти и органов местного самоуправления, предприятий, учреждений и организаций независимо от формы собственности, должностных лиц за обеспечение прав граждан в области охраны здоровья. </a:t>
            </a:r>
          </a:p>
          <a:p>
            <a:pPr>
              <a:buNone/>
            </a:pPr>
            <a:r>
              <a:rPr lang="ru-RU" sz="6200" dirty="0" smtClean="0"/>
              <a:t>За сокрытие должностными лицами фактов и обстоятельств, создающих угрозу для жизни и здоровья людей, как того требует часть 3 комментируемой статьи, уголовным, административным и гражданским законодательством установлены соответствующие виды юридической ответственности. </a:t>
            </a:r>
          </a:p>
          <a:p>
            <a:pPr>
              <a:buNone/>
            </a:pPr>
            <a:r>
              <a:rPr lang="ru-RU" sz="6200" dirty="0" smtClean="0"/>
              <a:t>В части 1 ст. 41 признается право каждого человека на охрану здоровья и медицинскую помощь в соответствии со ст. 25 Всеобщей декларации прав человека и ст. 12 Международного пакта об экономических, социальных и культурных правах, а также ст. 2 Протокола N 1 от 20 марта 1952 г. к Европейской конвенции о защите прав человека и основных свобод.</a:t>
            </a:r>
          </a:p>
          <a:p>
            <a:pPr>
              <a:buNone/>
            </a:pPr>
            <a:r>
              <a:rPr lang="ru-RU" sz="6200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В соответствии с п. 2 ст. 11 Закона об охране здоровья медицинская помощь в экстренной форме оказывается </a:t>
            </a:r>
            <a:r>
              <a:rPr lang="ru-RU" dirty="0" err="1" smtClean="0"/>
              <a:t>медорганизацией</a:t>
            </a:r>
            <a:r>
              <a:rPr lang="ru-RU" dirty="0" smtClean="0"/>
              <a:t> или медработником гражданину безотлагательно и бесплатно. Отказ в ее оказании не допускается.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 функции всех медицинских организаций (включая частную систему здравоохранения) в соответствии с п. 1 ст. 79 Закона об охране здоровья входит обязанность «обеспечивать гражданам оказание экстренной медицинской помощи», но не неотложной.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1723</Words>
  <Application>Microsoft Office PowerPoint</Application>
  <PresentationFormat>Экран (4:3)</PresentationFormat>
  <Paragraphs>162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Слайд 1</vt:lpstr>
      <vt:lpstr>Нормативные правовые документы регламентирующие организацию оказания экстренной и неотложной медицинской помощи в РФ </vt:lpstr>
      <vt:lpstr>Слайд 3</vt:lpstr>
      <vt:lpstr>Слайд 4</vt:lpstr>
      <vt:lpstr>Слайд 5</vt:lpstr>
      <vt:lpstr>Слайд 6</vt:lpstr>
      <vt:lpstr>Слайд 7</vt:lpstr>
      <vt:lpstr>продолжения</vt:lpstr>
      <vt:lpstr>Слайд 9</vt:lpstr>
      <vt:lpstr>Слайд 10</vt:lpstr>
      <vt:lpstr>Слайд 11</vt:lpstr>
      <vt:lpstr>п. 6.2 приказа Минздравсоцразвития России от 24.04.2008 № 194н </vt:lpstr>
      <vt:lpstr>Слайд 13</vt:lpstr>
      <vt:lpstr>Слайд 14</vt:lpstr>
      <vt:lpstr>Слайд 15</vt:lpstr>
      <vt:lpstr>Слайд 16</vt:lpstr>
      <vt:lpstr>Слайд 17</vt:lpstr>
      <vt:lpstr>продолжение</vt:lpstr>
      <vt:lpstr>продолжение</vt:lpstr>
      <vt:lpstr>Основные требования </vt:lpstr>
      <vt:lpstr>Слайд 21</vt:lpstr>
      <vt:lpstr>Слайд 22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alex</dc:creator>
  <cp:lastModifiedBy>alex</cp:lastModifiedBy>
  <cp:revision>31</cp:revision>
  <dcterms:created xsi:type="dcterms:W3CDTF">2021-10-21T14:40:14Z</dcterms:created>
  <dcterms:modified xsi:type="dcterms:W3CDTF">2021-10-26T16:03:47Z</dcterms:modified>
</cp:coreProperties>
</file>